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94" r:id="rId4"/>
    <p:sldId id="268" r:id="rId5"/>
    <p:sldId id="300" r:id="rId6"/>
    <p:sldId id="277" r:id="rId7"/>
    <p:sldId id="290" r:id="rId8"/>
    <p:sldId id="293" r:id="rId9"/>
    <p:sldId id="302" r:id="rId10"/>
    <p:sldId id="301" r:id="rId11"/>
    <p:sldId id="279" r:id="rId12"/>
    <p:sldId id="303" r:id="rId13"/>
    <p:sldId id="267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-108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риказ о создан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2185" y="2257554"/>
            <a:ext cx="4439816" cy="4600446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2279576" y="4519800"/>
            <a:ext cx="5420448" cy="2338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81" name="Рисунок 5"/>
          <p:cNvPicPr/>
          <p:nvPr/>
        </p:nvPicPr>
        <p:blipFill>
          <a:blip r:embed="rId3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2" name="Рисунок 8"/>
          <p:cNvPicPr/>
          <p:nvPr/>
        </p:nvPicPr>
        <p:blipFill rotWithShape="1">
          <a:blip r:embed="rId4" cstate="print"/>
          <a:srcRect l="27303" t="24181" r="20021" b="60265"/>
          <a:stretch/>
        </p:blipFill>
        <p:spPr>
          <a:xfrm>
            <a:off x="2063552" y="-243408"/>
            <a:ext cx="6861544" cy="2285969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98205" y="3091232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рямоугольник 8"/>
          <p:cNvSpPr/>
          <p:nvPr/>
        </p:nvSpPr>
        <p:spPr>
          <a:xfrm>
            <a:off x="479376" y="371703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5 с. Ильинка 2023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7488" y="21328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СЕГОДНЯ УСИЛИЯ – ЗАВТРА РЕЗУЛЬТАТ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368" y="573325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СОШ № 5 с. Ильинка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 Валентин Александрович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202"/>
    </mc:Choice>
    <mc:Fallback>
      <p:transition spd="slow" advTm="1320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pauseEvt time="13202" objId="2"/>
        <p14:seekEvt time="13202" objId="2" seek="12972"/>
        <p14:resumeEvt time="1320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456040" y="2708920"/>
            <a:ext cx="5544616" cy="3630880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участие детей в районных, краевых и всероссийских олимпиадах, конкурсах.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овышение качества образования педагогов и обучающихся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овышение конкурентоспособности выпускников школы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0648"/>
            <a:ext cx="8026232" cy="96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1784" y="11967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Взгляд в будущее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2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844824"/>
            <a:ext cx="5905630" cy="3672408"/>
          </a:xfrm>
          <a:prstGeom prst="rect">
            <a:avLst/>
          </a:prstGeom>
        </p:spPr>
      </p:pic>
      <p:pic>
        <p:nvPicPr>
          <p:cNvPr id="7" name="Рисунок 5"/>
          <p:cNvPicPr/>
          <p:nvPr/>
        </p:nvPicPr>
        <p:blipFill>
          <a:blip r:embed="rId4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446192"/>
            <a:ext cx="8053200" cy="91728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участие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2269" y="1556792"/>
            <a:ext cx="3468813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4606">
            <a:off x="1276659" y="2180734"/>
            <a:ext cx="2952327" cy="3600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5994">
            <a:off x="7290264" y="2774746"/>
            <a:ext cx="3906433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2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иказ о создан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047" y="0"/>
            <a:ext cx="6580953" cy="6819048"/>
          </a:xfrm>
          <a:prstGeom prst="rect">
            <a:avLst/>
          </a:prstGeom>
        </p:spPr>
      </p:pic>
      <p:sp>
        <p:nvSpPr>
          <p:cNvPr id="119" name="TextShape 2"/>
          <p:cNvSpPr txBox="1"/>
          <p:nvPr/>
        </p:nvSpPr>
        <p:spPr>
          <a:xfrm>
            <a:off x="1104840" y="365040"/>
            <a:ext cx="8053200" cy="91728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3010" b="1" strike="noStrike">
                <a:solidFill>
                  <a:srgbClr val="333E48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20" name="TextShape 3"/>
          <p:cNvSpPr txBox="1"/>
          <p:nvPr/>
        </p:nvSpPr>
        <p:spPr>
          <a:xfrm>
            <a:off x="0" y="1844824"/>
            <a:ext cx="5807968" cy="2736304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2800" b="1" i="1" strike="noStrike" dirty="0" err="1">
                <a:solidFill>
                  <a:srgbClr val="FF0000"/>
                </a:solidFill>
                <a:latin typeface="Arial"/>
                <a:ea typeface="Arial"/>
              </a:rPr>
              <a:t>Все</a:t>
            </a:r>
            <a:r>
              <a:rPr lang="en-US" sz="2800" b="1" i="1" strike="noStrike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>
                <a:solidFill>
                  <a:srgbClr val="FF0000"/>
                </a:solidFill>
                <a:latin typeface="Arial"/>
                <a:ea typeface="Arial"/>
              </a:rPr>
              <a:t>интересующие</a:t>
            </a:r>
            <a:r>
              <a:rPr lang="en-US" sz="2800" b="1" i="1" strike="noStrike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>
                <a:solidFill>
                  <a:srgbClr val="FF0000"/>
                </a:solidFill>
                <a:latin typeface="Arial"/>
                <a:ea typeface="Arial"/>
              </a:rPr>
              <a:t>вопросы</a:t>
            </a:r>
            <a:r>
              <a:rPr lang="en-US" sz="2800" b="1" i="1" strike="noStrike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>
                <a:solidFill>
                  <a:srgbClr val="FF0000"/>
                </a:solidFill>
                <a:latin typeface="Arial"/>
                <a:ea typeface="Arial"/>
              </a:rPr>
              <a:t>вы</a:t>
            </a:r>
            <a:r>
              <a:rPr lang="en-US" sz="2800" b="1" i="1" strike="noStrike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>
                <a:solidFill>
                  <a:srgbClr val="FF0000"/>
                </a:solidFill>
                <a:latin typeface="Arial"/>
                <a:ea typeface="Arial"/>
              </a:rPr>
              <a:t>можете</a:t>
            </a:r>
            <a:r>
              <a:rPr lang="en-US" sz="2800" b="1" i="1" strike="noStrike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>
                <a:solidFill>
                  <a:srgbClr val="FF0000"/>
                </a:solidFill>
                <a:latin typeface="Arial"/>
                <a:ea typeface="Arial"/>
              </a:rPr>
              <a:t>задать</a:t>
            </a:r>
            <a:r>
              <a:rPr lang="en-US" sz="2800" b="1" i="1" strike="noStrike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ru-RU" sz="2800" b="1" i="1" strike="noStrike" dirty="0" smtClean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 smtClean="0">
                <a:solidFill>
                  <a:srgbClr val="FF0000"/>
                </a:solidFill>
                <a:latin typeface="Arial"/>
                <a:ea typeface="Arial"/>
              </a:rPr>
              <a:t>по</a:t>
            </a:r>
            <a:r>
              <a:rPr lang="en-US" sz="2800" b="1" i="1" strike="noStrike" dirty="0" smtClean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2800" b="1" i="1" strike="noStrike" dirty="0" err="1" smtClean="0">
                <a:solidFill>
                  <a:srgbClr val="FF0000"/>
                </a:solidFill>
                <a:latin typeface="Arial"/>
                <a:ea typeface="Arial"/>
              </a:rPr>
              <a:t>телефону</a:t>
            </a:r>
            <a:r>
              <a:rPr lang="ru-RU" sz="2800" b="1" i="1" strike="noStrike" dirty="0" smtClean="0">
                <a:solidFill>
                  <a:srgbClr val="FF0000"/>
                </a:solidFill>
                <a:latin typeface="Arial"/>
                <a:ea typeface="Arial"/>
              </a:rPr>
              <a:t>:</a:t>
            </a:r>
            <a:endParaRPr sz="2800" i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Arial"/>
                <a:ea typeface="Arial"/>
              </a:rPr>
              <a:t>84234994637.</a:t>
            </a:r>
            <a:endParaRPr sz="2800" i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sz="2800" i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sz="2800" i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sz="2800" i="1" dirty="0">
              <a:solidFill>
                <a:srgbClr val="FF0000"/>
              </a:solidFill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255680" y="240480"/>
            <a:ext cx="8191080" cy="91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Рисунок 5"/>
          <p:cNvPicPr/>
          <p:nvPr/>
        </p:nvPicPr>
        <p:blipFill>
          <a:blip r:embed="rId3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" name="Рисунок 7" descr="физ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72286"/>
            <a:ext cx="5809524" cy="268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651"/>
    </mc:Choice>
    <mc:Fallback>
      <p:transition spd="slow" advTm="86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496" y="836712"/>
            <a:ext cx="9115703" cy="1944793"/>
          </a:xfrm>
          <a:prstGeom prst="rect">
            <a:avLst/>
          </a:prstGeom>
        </p:spPr>
      </p:pic>
      <p:pic>
        <p:nvPicPr>
          <p:cNvPr id="5" name="Рисунок 4" descr="20220901_092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2382">
            <a:off x="403462" y="2672080"/>
            <a:ext cx="7133998" cy="3683092"/>
          </a:xfrm>
          <a:prstGeom prst="rect">
            <a:avLst/>
          </a:prstGeom>
        </p:spPr>
      </p:pic>
      <p:pic>
        <p:nvPicPr>
          <p:cNvPr id="3" name="Рисунок 2" descr="SDC14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8445">
            <a:off x="7145318" y="2996305"/>
            <a:ext cx="4608881" cy="345666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0" y="1700808"/>
            <a:ext cx="6528048" cy="396044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Открытие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центра «Точка роста»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СОШ № 5 с. Ильинка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сентября 2023 года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Образование_УспехРебенка_лого (1).png.cr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04664"/>
            <a:ext cx="5688632" cy="168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23-05-02_1858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064" y="1272398"/>
            <a:ext cx="5112568" cy="4081371"/>
          </a:xfrm>
          <a:prstGeom prst="rect">
            <a:avLst/>
          </a:prstGeom>
        </p:spPr>
      </p:pic>
      <p:pic>
        <p:nvPicPr>
          <p:cNvPr id="5" name="Рисунок 5"/>
          <p:cNvPicPr/>
          <p:nvPr/>
        </p:nvPicPr>
        <p:blipFill>
          <a:blip r:embed="rId4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200" y="1628800"/>
            <a:ext cx="7200800" cy="4104456"/>
          </a:xfrm>
        </p:spPr>
        <p:txBody>
          <a:bodyPr/>
          <a:lstStyle/>
          <a:p>
            <a:pPr indent="457200" algn="ctr"/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Центр </a:t>
            </a:r>
            <a:r>
              <a:rPr lang="ru-RU" sz="2400" dirty="0" smtClean="0">
                <a:solidFill>
                  <a:srgbClr val="FF0000"/>
                </a:solidFill>
                <a:latin typeface="Arial"/>
                <a:ea typeface="Arial"/>
              </a:rPr>
              <a:t>«</a:t>
            </a:r>
            <a:r>
              <a:rPr lang="ru-RU" sz="24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ТОЧКА РОСТА»</a:t>
            </a:r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на базе </a:t>
            </a:r>
            <a:b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МБОУ СОШ № 5 с. Ильинка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обеспечен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b="1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современным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b="1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оборудованием</a:t>
            </a:r>
            <a:r>
              <a:rPr lang="ru-RU" sz="24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!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озданы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рабочие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зоны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по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предметным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4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областям</a:t>
            </a:r>
            <a:r>
              <a:rPr lang="en-US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4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«Физика» «Химия» «Биология»</a:t>
            </a:r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. </a:t>
            </a:r>
            <a:b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/>
                <a:ea typeface="Arial"/>
              </a:rPr>
              <a:t>К</a:t>
            </a:r>
            <a:r>
              <a:rPr lang="ru-RU" sz="24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ачественное современное образование</a:t>
            </a:r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 школьников и формирования 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обучающихся</a:t>
            </a:r>
            <a:r>
              <a:rPr lang="ru-RU" sz="24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современных технологических и гуманитарных навыков.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968552" cy="3384376"/>
          </a:xfrm>
          <a:prstGeom prst="rect">
            <a:avLst/>
          </a:prstGeom>
        </p:spPr>
      </p:pic>
      <p:pic>
        <p:nvPicPr>
          <p:cNvPr id="7" name="Рисунок 5"/>
          <p:cNvPicPr/>
          <p:nvPr/>
        </p:nvPicPr>
        <p:blipFill>
          <a:blip r:embed="rId3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  <p:sp>
        <p:nvSpPr>
          <p:cNvPr id="9" name="Подзаголовок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735576" cy="9172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образования естественно – научной и технологической направленностей «Точка роста» 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Рябец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Лилия Леонидовна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137041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643"/>
    </mc:Choice>
    <mc:Fallback>
      <p:transition spd="slow" advTm="136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9505056" cy="9172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«Точка роста» является частью образовательной среды общеобразовательной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44072" y="2708920"/>
            <a:ext cx="5447928" cy="2376264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преподавание учебных </a:t>
            </a:r>
            <a:r>
              <a:rPr lang="ru-RU" sz="2400" dirty="0" smtClean="0">
                <a:solidFill>
                  <a:srgbClr val="0070C0"/>
                </a:solidFill>
              </a:rPr>
              <a:t>предметов;</a:t>
            </a:r>
            <a:endParaRPr lang="ru-RU" sz="24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внеурочная деятельность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дополнительное </a:t>
            </a:r>
            <a:r>
              <a:rPr lang="ru-RU" sz="2400" dirty="0">
                <a:solidFill>
                  <a:srgbClr val="0070C0"/>
                </a:solidFill>
              </a:rPr>
              <a:t>образование детей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проведение </a:t>
            </a:r>
            <a:r>
              <a:rPr lang="ru-RU" sz="2400" dirty="0">
                <a:solidFill>
                  <a:srgbClr val="0070C0"/>
                </a:solidFill>
              </a:rPr>
              <a:t>внеклассных мероприятий для обучающихся;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риглашаем на мероприятия, </a:t>
            </a:r>
            <a:r>
              <a:rPr lang="ru-RU" sz="2400" dirty="0">
                <a:solidFill>
                  <a:srgbClr val="0070C0"/>
                </a:solidFill>
              </a:rPr>
              <a:t>в том числе в дистанционном формате с участием обучающихся из других образовательных организаций.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Центры </a:t>
            </a:r>
            <a:r>
              <a:rPr lang="ru-RU" dirty="0"/>
              <a:t>«Точка роста» создаются при поддержке Министерства просвещения Российской Федерации.</a:t>
            </a:r>
          </a:p>
          <a:p>
            <a:endParaRPr lang="ru-RU" dirty="0"/>
          </a:p>
        </p:txBody>
      </p:sp>
      <p:pic>
        <p:nvPicPr>
          <p:cNvPr id="6" name="Рисунок 5" descr="00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00" y="1340768"/>
            <a:ext cx="5378245" cy="5224161"/>
          </a:xfrm>
          <a:prstGeom prst="rect">
            <a:avLst/>
          </a:prstGeom>
        </p:spPr>
      </p:pic>
      <p:pic>
        <p:nvPicPr>
          <p:cNvPr id="5" name="Рисунок 5"/>
          <p:cNvPicPr/>
          <p:nvPr/>
        </p:nvPicPr>
        <p:blipFill>
          <a:blip r:embed="rId3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35360" y="1988840"/>
            <a:ext cx="11856640" cy="2736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педагоги </a:t>
            </a:r>
            <a:r>
              <a:rPr lang="ru-RU" sz="2400" strike="noStrike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МБОУ СОШ № 5 с. Ильинка </a:t>
            </a: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проходили курсы повышения квалификации, и </a:t>
            </a:r>
            <a:r>
              <a:rPr lang="ru-RU" sz="2400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Прослушали обучающие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педагогов центра «Точка роста»  с работой нового оборудования, а также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муниципальных координаторов, руководителей центров «Точка роста» 2022 года;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курсы и получили сертификаты на тему: «Использование современного учебного оборудования в центрах образования естественно научной и технологической направленностей «Точка роста»»;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активное обучение в онлайн-курсах на тему: Школа современного учителя . Развитие естественно-научной грамотности» и «Реализация требований обновленных ФГОС в работе учителя»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260648"/>
            <a:ext cx="2348433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239632" cy="9172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 педагогов центра «Точка роста»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trike="noStrike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МБОУ СОШ № 5 с. Ильинка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375920" y="1700808"/>
            <a:ext cx="6624736" cy="4824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>
                <a:solidFill>
                  <a:srgbClr val="0070C0"/>
                </a:solidFill>
              </a:rPr>
              <a:t>С</a:t>
            </a:r>
            <a:r>
              <a:rPr lang="ru-RU" sz="2000" dirty="0" smtClean="0">
                <a:solidFill>
                  <a:srgbClr val="0070C0"/>
                </a:solidFill>
              </a:rPr>
              <a:t>ентябрь -  открытие центра «Точка роста», педагоги демонстрировали </a:t>
            </a:r>
            <a:r>
              <a:rPr lang="ru-RU" sz="2000" b="1" dirty="0" smtClean="0">
                <a:solidFill>
                  <a:srgbClr val="0070C0"/>
                </a:solidFill>
              </a:rPr>
              <a:t>мастер-класс</a:t>
            </a:r>
            <a:r>
              <a:rPr lang="ru-RU" sz="2000" dirty="0" smtClean="0">
                <a:solidFill>
                  <a:srgbClr val="0070C0"/>
                </a:solidFill>
              </a:rPr>
              <a:t> с новейшим оборудованием 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Октябрь - Экскурсия «Знакомство с оборудованием  кабинета биологии Точки Роста для  учащихся начальной школы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Декабрь -</a:t>
            </a:r>
            <a:r>
              <a:rPr lang="ru-RU" sz="1800" dirty="0">
                <a:solidFill>
                  <a:srgbClr val="0070C0"/>
                </a:solidFill>
              </a:rPr>
              <a:t>Участие во Всероссийском уроке безопасности школьников в сети  Интернет.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Февраль Научно- исследовательская конференция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 май районный семинар – «Подводим итоги»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4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1484784"/>
            <a:ext cx="3575720" cy="2701911"/>
          </a:xfrm>
          <a:prstGeom prst="rect">
            <a:avLst/>
          </a:prstGeom>
        </p:spPr>
      </p:pic>
      <p:pic>
        <p:nvPicPr>
          <p:cNvPr id="9" name="Рисунок 8" descr="55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464" y="3501008"/>
            <a:ext cx="3825502" cy="2912678"/>
          </a:xfrm>
          <a:prstGeom prst="rect">
            <a:avLst/>
          </a:prstGeom>
        </p:spPr>
      </p:pic>
      <p:pic>
        <p:nvPicPr>
          <p:cNvPr id="7" name="Рисунок 5"/>
          <p:cNvPicPr/>
          <p:nvPr/>
        </p:nvPicPr>
        <p:blipFill>
          <a:blip r:embed="rId5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Реализуемые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63352" y="1196752"/>
            <a:ext cx="849694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Внеурочная деятельность (кружковая работа) 7-9кл</a:t>
            </a:r>
            <a:endParaRPr lang="ru-RU" sz="2400" b="1" dirty="0">
              <a:solidFill>
                <a:srgbClr val="0070C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Исследователь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-  Практическая биология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 Основы информатики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Рисунок 6" descr="физ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0152" y="1700808"/>
            <a:ext cx="5449158" cy="3096344"/>
          </a:xfrm>
          <a:prstGeom prst="rect">
            <a:avLst/>
          </a:prstGeom>
        </p:spPr>
      </p:pic>
      <p:pic>
        <p:nvPicPr>
          <p:cNvPr id="8" name="Рисунок 7" descr="физ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504" y="3573016"/>
            <a:ext cx="5206048" cy="3244986"/>
          </a:xfrm>
          <a:prstGeom prst="rect">
            <a:avLst/>
          </a:prstGeom>
        </p:spPr>
      </p:pic>
      <p:pic>
        <p:nvPicPr>
          <p:cNvPr id="9" name="Рисунок 5"/>
          <p:cNvPicPr/>
          <p:nvPr/>
        </p:nvPicPr>
        <p:blipFill>
          <a:blip r:embed="rId4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="" xmlns:p14="http://schemas.microsoft.com/office/powerpoint/2010/main" val="21122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Реализуемые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 по учебным предметам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559496" y="1772816"/>
            <a:ext cx="712879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</p:txBody>
      </p:sp>
      <p:pic>
        <p:nvPicPr>
          <p:cNvPr id="9" name="Рисунок 8" descr="0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1124744"/>
            <a:ext cx="3971429" cy="3276191"/>
          </a:xfrm>
          <a:prstGeom prst="rect">
            <a:avLst/>
          </a:prstGeom>
        </p:spPr>
      </p:pic>
      <p:pic>
        <p:nvPicPr>
          <p:cNvPr id="10" name="Рисунок 9" descr="3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896" y="2204864"/>
            <a:ext cx="3771429" cy="2780953"/>
          </a:xfrm>
          <a:prstGeom prst="rect">
            <a:avLst/>
          </a:prstGeom>
        </p:spPr>
      </p:pic>
      <p:pic>
        <p:nvPicPr>
          <p:cNvPr id="8" name="Рисунок 7" descr="2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5720" y="4005064"/>
            <a:ext cx="3435125" cy="2618753"/>
          </a:xfrm>
          <a:prstGeom prst="rect">
            <a:avLst/>
          </a:prstGeom>
        </p:spPr>
      </p:pic>
      <p:pic>
        <p:nvPicPr>
          <p:cNvPr id="7" name="Рисунок 5"/>
          <p:cNvPicPr/>
          <p:nvPr/>
        </p:nvPicPr>
        <p:blipFill>
          <a:blip r:embed="rId5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="" xmlns:p14="http://schemas.microsoft.com/office/powerpoint/2010/main" val="405068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4" name="Рисунок 3" descr="3335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464" y="1052736"/>
            <a:ext cx="8856984" cy="5579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75520" y="3326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центре  «Точка роста» на сайте школы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996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354</Words>
  <Application>Microsoft Office PowerPoint</Application>
  <PresentationFormat>Произвольный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Слайд 1</vt:lpstr>
      <vt:lpstr>Слайд 2</vt:lpstr>
      <vt:lpstr>Центр «ТОЧКА РОСТА» на базе  МБОУ СОШ № 5 с. Ильинка обеспечен современным оборудованием!  Созданы рабочие зоны по предметным областям «Физика» «Химия» «Биология».  Качественное современное образование  школьников и формирования у обучающихся современных технологических и гуманитарных навыков. </vt:lpstr>
      <vt:lpstr>Центр «Точка роста» является частью образовательной среды общеобразовательной организации</vt:lpstr>
      <vt:lpstr>Слайд 5</vt:lpstr>
      <vt:lpstr>Опыт педагогов центра «Точка роста» на базе  МБОУ СОШ № 5 с. Ильинка</vt:lpstr>
      <vt:lpstr>Реализуемые программы</vt:lpstr>
      <vt:lpstr>Реализуемые программы по учебным предметам</vt:lpstr>
      <vt:lpstr>Слайд 9</vt:lpstr>
      <vt:lpstr>Слайд 10</vt:lpstr>
      <vt:lpstr>Наше участие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School</cp:lastModifiedBy>
  <cp:revision>77</cp:revision>
  <cp:lastPrinted>2022-05-23T10:22:15Z</cp:lastPrinted>
  <dcterms:modified xsi:type="dcterms:W3CDTF">2023-05-15T21:45:40Z</dcterms:modified>
</cp:coreProperties>
</file>